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152207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50" y="-102"/>
      </p:cViewPr>
      <p:guideLst>
        <p:guide orient="horz" pos="2160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ECE43-E80E-49B3-BE47-83D7EDC4C5A9}" type="datetimeFigureOut">
              <a:rPr lang="en-US" smtClean="0"/>
              <a:pPr/>
              <a:t>4/10/2017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9275" y="685800"/>
            <a:ext cx="5759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2A0A5-DC8A-4492-BB67-C8B853B68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49275" y="685800"/>
            <a:ext cx="57594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 </a:t>
            </a:r>
            <a:r>
              <a:rPr lang="en-US" sz="1200" dirty="0" smtClean="0"/>
              <a:t>literally means a belief that people can achieve happiness and fulfillment without the need for religion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2A0A5-DC8A-4492-BB67-C8B853B688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2130426"/>
            <a:ext cx="979376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311" y="3886200"/>
            <a:ext cx="806545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774F-A3CB-43DA-AE2A-11E464ED7689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10733-E07F-4FE7-8115-C0671E66D1C1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4" y="274639"/>
            <a:ext cx="259246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74639"/>
            <a:ext cx="758536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CF2E-329A-4617-BDA0-7D88D2E1A1B9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8400D-4DA6-481F-8A9F-DB4A27FF5A66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406901"/>
            <a:ext cx="979376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906713"/>
            <a:ext cx="979376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9EB2-7748-4D31-807B-18D057258E7E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600201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600201"/>
            <a:ext cx="5088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91876-5A81-44EB-8404-B99C0B31FF32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535113"/>
            <a:ext cx="5090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174875"/>
            <a:ext cx="5090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535113"/>
            <a:ext cx="5092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174875"/>
            <a:ext cx="5092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FA34-76D7-4E4C-9AE7-0580E5AB16CD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22956-19A4-42BD-9AA9-A099A6802C8A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9CEA3-2A40-4AE9-93AA-CD0F0A3493D7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5" y="273050"/>
            <a:ext cx="379068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73051"/>
            <a:ext cx="644116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5" y="1435101"/>
            <a:ext cx="379068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7D6A-6925-4BC3-8C28-B954B4641BEC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800600"/>
            <a:ext cx="691324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612775"/>
            <a:ext cx="69132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367338"/>
            <a:ext cx="69132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E5F9C-4C54-431C-BBFC-88B6CD0B20C7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104" y="274638"/>
            <a:ext cx="103698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600201"/>
            <a:ext cx="103698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104" y="6356351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41890-3916-43C1-B51E-365F6FA19F22}" type="datetime1">
              <a:rPr lang="en-US" smtClean="0"/>
              <a:pPr/>
              <a:t>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6709" y="6356351"/>
            <a:ext cx="36486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7487" y="6356351"/>
            <a:ext cx="26884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CF81C-DA64-4762-8727-063890885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4</a:t>
            </a:r>
            <a:r>
              <a:rPr lang="en-US" baseline="30000" dirty="0" smtClean="0">
                <a:latin typeface="Algerian" pitchFamily="82" charset="0"/>
              </a:rPr>
              <a:t>th</a:t>
            </a:r>
            <a:r>
              <a:rPr lang="en-US" dirty="0" smtClean="0">
                <a:latin typeface="Algerian" pitchFamily="82" charset="0"/>
              </a:rPr>
              <a:t> Social Welfare Policy in Pakistan, 1994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Imran</a:t>
            </a:r>
            <a:r>
              <a:rPr lang="en-US" dirty="0" smtClean="0">
                <a:solidFill>
                  <a:schemeClr val="tx1"/>
                </a:solidFill>
              </a:rPr>
              <a:t> Ahmad </a:t>
            </a:r>
            <a:r>
              <a:rPr lang="en-US" dirty="0" err="1" smtClean="0">
                <a:solidFill>
                  <a:schemeClr val="tx1"/>
                </a:solidFill>
              </a:rPr>
              <a:t>Sajid</a:t>
            </a:r>
            <a:r>
              <a:rPr lang="en-US" dirty="0" smtClean="0">
                <a:solidFill>
                  <a:schemeClr val="tx1"/>
                </a:solidFill>
              </a:rPr>
              <a:t>, PhD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2034" y="6367046"/>
            <a:ext cx="110419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 smtClean="0"/>
              <a:t>Source: </a:t>
            </a:r>
            <a:r>
              <a:rPr lang="en-US" sz="1600" b="1" i="1" dirty="0" err="1" smtClean="0"/>
              <a:t>Shireen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Rehmatullah</a:t>
            </a:r>
            <a:r>
              <a:rPr lang="en-US" sz="1600" b="1" i="1" dirty="0" smtClean="0"/>
              <a:t>. (2002). Social Welfare in Pakistan. Karachi: Oxford University Press</a:t>
            </a:r>
            <a:endParaRPr lang="en-US" sz="1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4" y="1500174"/>
            <a:ext cx="10369868" cy="4595826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3600" dirty="0" smtClean="0"/>
              <a:t>Several remedial measures were proposed  such as </a:t>
            </a:r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Children Services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setting up of orphanages,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/>
              <a:t>child care </a:t>
            </a:r>
            <a:r>
              <a:rPr lang="en-US" dirty="0" smtClean="0">
                <a:solidFill>
                  <a:srgbClr val="FF0000"/>
                </a:solidFill>
              </a:rPr>
              <a:t>services for disabled,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/>
              <a:t>protection and care  of </a:t>
            </a:r>
            <a:r>
              <a:rPr lang="en-US" dirty="0" smtClean="0">
                <a:solidFill>
                  <a:srgbClr val="FF0000"/>
                </a:solidFill>
              </a:rPr>
              <a:t>school drop outs</a:t>
            </a:r>
            <a:r>
              <a:rPr lang="en-US" dirty="0" smtClean="0"/>
              <a:t>, abandoned, </a:t>
            </a:r>
            <a:r>
              <a:rPr lang="en-US" dirty="0" smtClean="0">
                <a:solidFill>
                  <a:srgbClr val="FF0000"/>
                </a:solidFill>
              </a:rPr>
              <a:t>kidnapped </a:t>
            </a:r>
            <a:r>
              <a:rPr lang="en-US" dirty="0" smtClean="0"/>
              <a:t>and bonded laborers.</a:t>
            </a:r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Youth Services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Youth camps </a:t>
            </a:r>
            <a:r>
              <a:rPr lang="en-US" dirty="0" smtClean="0"/>
              <a:t>,vocational training and assistance to needy youth comprised services for youth.</a:t>
            </a:r>
          </a:p>
          <a:p>
            <a:pPr eaLnBrk="1" hangingPunct="1">
              <a:defRPr/>
            </a:pPr>
            <a:endParaRPr lang="en-US" sz="3600" dirty="0" smtClean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76104" y="274638"/>
            <a:ext cx="1036986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/>
              <a:t>REMEDIAL MEASURES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4" y="685800"/>
            <a:ext cx="10369868" cy="54102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Women Services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4000" dirty="0" smtClean="0"/>
              <a:t>Shelters for widows,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4000" dirty="0" smtClean="0"/>
              <a:t>financial assistance from Zakat fund,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4000" dirty="0" smtClean="0"/>
              <a:t>vocational training homes for the emotionally distressed,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4000" dirty="0" smtClean="0"/>
              <a:t>legal aid centers,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4000" dirty="0" smtClean="0"/>
              <a:t>hostels for working women, were proposed. </a:t>
            </a:r>
            <a:endParaRPr lang="en-US" sz="4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4" y="685800"/>
            <a:ext cx="10369868" cy="5410200"/>
          </a:xfrm>
        </p:spPr>
        <p:txBody>
          <a:bodyPr>
            <a:normAutofit/>
          </a:bodyPr>
          <a:lstStyle/>
          <a:p>
            <a:pPr marL="742950" lvl="2" indent="-342900"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Senior Citizens and </a:t>
            </a:r>
            <a:r>
              <a:rPr lang="en-US" sz="3600" dirty="0" err="1" smtClean="0">
                <a:solidFill>
                  <a:srgbClr val="FF0000"/>
                </a:solidFill>
              </a:rPr>
              <a:t>Beggers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1371600" lvl="3" indent="-514350">
              <a:buFont typeface="+mj-lt"/>
              <a:buAutoNum type="arabicPeriod"/>
              <a:defRPr/>
            </a:pPr>
            <a:r>
              <a:rPr lang="en-US" sz="3200" dirty="0" smtClean="0"/>
              <a:t>Senior </a:t>
            </a:r>
            <a:r>
              <a:rPr lang="en-US" sz="3200" dirty="0"/>
              <a:t>citizens, </a:t>
            </a:r>
            <a:r>
              <a:rPr lang="en-US" sz="3600" dirty="0" smtClean="0"/>
              <a:t>beggars, prisoners would be provided with </a:t>
            </a:r>
            <a:r>
              <a:rPr lang="en-US" sz="3600" dirty="0" smtClean="0">
                <a:solidFill>
                  <a:srgbClr val="FF0000"/>
                </a:solidFill>
              </a:rPr>
              <a:t>institutional care and rehabilitation</a:t>
            </a:r>
            <a:r>
              <a:rPr lang="en-US" sz="3600" dirty="0" smtClean="0"/>
              <a:t>. </a:t>
            </a:r>
          </a:p>
          <a:p>
            <a:pPr lvl="3" indent="-742950">
              <a:buFont typeface="+mj-lt"/>
              <a:buAutoNum type="arabicPeriod"/>
              <a:defRPr/>
            </a:pPr>
            <a:r>
              <a:rPr lang="en-US" sz="3600" dirty="0" smtClean="0"/>
              <a:t>Beggary would be totally eliminated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4" y="609600"/>
            <a:ext cx="10369868" cy="5486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Health </a:t>
            </a:r>
            <a:r>
              <a:rPr lang="en-US" dirty="0" err="1" smtClean="0">
                <a:solidFill>
                  <a:srgbClr val="FF0000"/>
                </a:solidFill>
              </a:rPr>
              <a:t>Serivces</a:t>
            </a:r>
            <a:endParaRPr lang="en-US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Poor </a:t>
            </a:r>
            <a:r>
              <a:rPr lang="en-US" dirty="0">
                <a:solidFill>
                  <a:srgbClr val="FF0000"/>
                </a:solidFill>
              </a:rPr>
              <a:t>patients </a:t>
            </a:r>
            <a:r>
              <a:rPr lang="en-US" dirty="0"/>
              <a:t>will be assisted through medical social work </a:t>
            </a:r>
            <a:r>
              <a:rPr lang="en-US" dirty="0" smtClean="0"/>
              <a:t>and</a:t>
            </a:r>
            <a:endParaRPr lang="en-US" dirty="0"/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Medical Social workers </a:t>
            </a:r>
            <a:r>
              <a:rPr lang="en-US" dirty="0" smtClean="0"/>
              <a:t>will be appointed in every hospital. 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School health services </a:t>
            </a:r>
            <a:r>
              <a:rPr lang="en-US" dirty="0" smtClean="0"/>
              <a:t>will be initiated.  </a:t>
            </a:r>
          </a:p>
          <a:p>
            <a:pPr lvl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Community development services </a:t>
            </a:r>
            <a:r>
              <a:rPr lang="en-US" dirty="0" smtClean="0"/>
              <a:t>would continue to mobilize communities and their resources.  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dirty="0" smtClean="0"/>
              <a:t>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Fate of the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But unfortunately, like other policies , this too remained a document. </a:t>
            </a:r>
          </a:p>
          <a:p>
            <a:r>
              <a:rPr lang="en-US" dirty="0" smtClean="0"/>
              <a:t>The lofty </a:t>
            </a:r>
            <a:r>
              <a:rPr lang="en-US" dirty="0" smtClean="0">
                <a:solidFill>
                  <a:srgbClr val="FF0000"/>
                </a:solidFill>
              </a:rPr>
              <a:t>ideals </a:t>
            </a:r>
            <a:r>
              <a:rPr lang="en-US" dirty="0" smtClean="0"/>
              <a:t>and goals and objectives of this policy could not be achieved.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Zakat</a:t>
            </a:r>
            <a:r>
              <a:rPr lang="en-US" dirty="0" smtClean="0"/>
              <a:t> System in Pakistan (</a:t>
            </a:r>
            <a:r>
              <a:rPr lang="en-US" dirty="0" err="1" smtClean="0"/>
              <a:t>Saad</a:t>
            </a:r>
            <a:r>
              <a:rPr lang="en-US" dirty="0" smtClean="0"/>
              <a:t> Hassam + </a:t>
            </a:r>
            <a:r>
              <a:rPr lang="en-US" dirty="0" err="1" smtClean="0"/>
              <a:t>Jawwad</a:t>
            </a:r>
            <a:r>
              <a:rPr lang="en-US" dirty="0" smtClean="0"/>
              <a:t>) Thursday</a:t>
            </a:r>
          </a:p>
          <a:p>
            <a:r>
              <a:rPr lang="en-US" dirty="0" smtClean="0"/>
              <a:t>Pakistan Bait-</a:t>
            </a:r>
            <a:r>
              <a:rPr lang="en-US" dirty="0" err="1" smtClean="0"/>
              <a:t>ul</a:t>
            </a:r>
            <a:r>
              <a:rPr lang="en-US" dirty="0" smtClean="0"/>
              <a:t>-</a:t>
            </a:r>
            <a:r>
              <a:rPr lang="en-US" dirty="0" err="1" smtClean="0"/>
              <a:t>Maal</a:t>
            </a:r>
            <a:r>
              <a:rPr lang="en-US" dirty="0" smtClean="0"/>
              <a:t> (</a:t>
            </a:r>
            <a:r>
              <a:rPr lang="en-US" dirty="0" err="1" smtClean="0"/>
              <a:t>Shakir</a:t>
            </a:r>
            <a:r>
              <a:rPr lang="en-US" dirty="0" smtClean="0"/>
              <a:t> + </a:t>
            </a:r>
            <a:r>
              <a:rPr lang="en-US" dirty="0" err="1" smtClean="0"/>
              <a:t>Waqas</a:t>
            </a:r>
            <a:r>
              <a:rPr lang="en-US" dirty="0" smtClean="0"/>
              <a:t>) Monday </a:t>
            </a:r>
          </a:p>
          <a:p>
            <a:r>
              <a:rPr lang="en-US" dirty="0" smtClean="0"/>
              <a:t>Social Welfare in Khyber Pakhtunkhwa (Saba + </a:t>
            </a:r>
            <a:r>
              <a:rPr lang="en-US" dirty="0" err="1" smtClean="0"/>
              <a:t>Hooria</a:t>
            </a:r>
            <a:r>
              <a:rPr lang="en-US" dirty="0" smtClean="0"/>
              <a:t>) </a:t>
            </a:r>
            <a:r>
              <a:rPr lang="en-US" dirty="0" err="1" smtClean="0"/>
              <a:t>Tuwsday</a:t>
            </a:r>
            <a:endParaRPr lang="en-US" dirty="0" smtClean="0"/>
          </a:p>
          <a:p>
            <a:r>
              <a:rPr lang="en-US" dirty="0" err="1" smtClean="0"/>
              <a:t>Labour</a:t>
            </a:r>
            <a:r>
              <a:rPr lang="en-US" dirty="0" smtClean="0"/>
              <a:t> Welfare in Khyber Pakhtunkhwa (</a:t>
            </a:r>
            <a:r>
              <a:rPr lang="en-US" dirty="0" err="1" smtClean="0"/>
              <a:t>Ilyas</a:t>
            </a:r>
            <a:r>
              <a:rPr lang="en-US" dirty="0" smtClean="0"/>
              <a:t> </a:t>
            </a:r>
            <a:r>
              <a:rPr lang="en-US" dirty="0" err="1" smtClean="0"/>
              <a:t>Karim</a:t>
            </a:r>
            <a:r>
              <a:rPr lang="en-US" dirty="0" smtClean="0"/>
              <a:t> + </a:t>
            </a:r>
            <a:r>
              <a:rPr lang="en-US" dirty="0" err="1" smtClean="0"/>
              <a:t>Guloona</a:t>
            </a:r>
            <a:r>
              <a:rPr lang="en-US" smtClean="0"/>
              <a:t>) Thursday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err="1" smtClean="0"/>
              <a:t>Sher</a:t>
            </a:r>
            <a:r>
              <a:rPr lang="en-US" sz="4000" dirty="0" smtClean="0"/>
              <a:t> Afghan Khan </a:t>
            </a:r>
            <a:r>
              <a:rPr lang="en-US" sz="4000" dirty="0" err="1" smtClean="0"/>
              <a:t>Niazi</a:t>
            </a:r>
            <a:r>
              <a:rPr lang="en-US" sz="4000" dirty="0" smtClean="0"/>
              <a:t>, 1994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1994—Ministry of </a:t>
            </a:r>
            <a:r>
              <a:rPr lang="en-US" dirty="0" err="1" smtClean="0"/>
              <a:t>Zakat</a:t>
            </a:r>
            <a:r>
              <a:rPr lang="en-US" dirty="0" smtClean="0"/>
              <a:t>, Social Welfare and Special Education prepared a policy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4" y="1643050"/>
            <a:ext cx="10369868" cy="4986350"/>
          </a:xfrm>
        </p:spPr>
        <p:txBody>
          <a:bodyPr/>
          <a:lstStyle/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en-US" dirty="0" smtClean="0"/>
              <a:t>to draw on the </a:t>
            </a:r>
            <a:r>
              <a:rPr lang="en-US" dirty="0" smtClean="0">
                <a:solidFill>
                  <a:srgbClr val="FF0000"/>
                </a:solidFill>
              </a:rPr>
              <a:t>strength of the traditional</a:t>
            </a:r>
            <a:r>
              <a:rPr lang="en-US" dirty="0" smtClean="0"/>
              <a:t>, social and cultural </a:t>
            </a:r>
            <a:r>
              <a:rPr lang="en-US" dirty="0" smtClean="0">
                <a:solidFill>
                  <a:srgbClr val="FF0000"/>
                </a:solidFill>
              </a:rPr>
              <a:t>humanism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people </a:t>
            </a:r>
            <a:r>
              <a:rPr lang="en-US" dirty="0" smtClean="0"/>
              <a:t>for enhancing their contribution to social development.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en-US" dirty="0" smtClean="0"/>
              <a:t>to promote activities designed to </a:t>
            </a:r>
            <a:r>
              <a:rPr lang="en-US" dirty="0" smtClean="0">
                <a:solidFill>
                  <a:srgbClr val="FF0000"/>
                </a:solidFill>
              </a:rPr>
              <a:t>raise consciousness </a:t>
            </a:r>
            <a:r>
              <a:rPr lang="en-US" dirty="0" smtClean="0"/>
              <a:t>in respect of social responsibility of individuals, communities and society for </a:t>
            </a:r>
            <a:r>
              <a:rPr lang="en-US" dirty="0" smtClean="0">
                <a:solidFill>
                  <a:srgbClr val="FF0000"/>
                </a:solidFill>
              </a:rPr>
              <a:t>voluntary contribution</a:t>
            </a:r>
            <a:r>
              <a:rPr lang="en-US" dirty="0" smtClean="0"/>
              <a:t> of resources to social welfare.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endParaRPr lang="en-US" dirty="0" smtClean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76104" y="274638"/>
            <a:ext cx="1036986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/>
              <a:t>12 Objectives of the Policy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4" y="381000"/>
            <a:ext cx="10369868" cy="5715000"/>
          </a:xfrm>
        </p:spPr>
        <p:txBody>
          <a:bodyPr/>
          <a:lstStyle/>
          <a:p>
            <a:pPr marL="609600" indent="-609600" eaLnBrk="1" hangingPunct="1">
              <a:buFont typeface="+mj-lt"/>
              <a:buAutoNum type="arabicPeriod" startAt="3"/>
              <a:defRPr/>
            </a:pP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exert pressure by examples </a:t>
            </a:r>
            <a:r>
              <a:rPr lang="en-US" dirty="0" smtClean="0"/>
              <a:t>of the privileged , the influential and the wealthy to exercise </a:t>
            </a:r>
            <a:r>
              <a:rPr lang="en-US" dirty="0" smtClean="0">
                <a:solidFill>
                  <a:srgbClr val="FF0000"/>
                </a:solidFill>
              </a:rPr>
              <a:t>restraints from  consumption.</a:t>
            </a:r>
          </a:p>
          <a:p>
            <a:pPr marL="609600" indent="-609600" eaLnBrk="1" hangingPunct="1">
              <a:buFont typeface="+mj-lt"/>
              <a:buAutoNum type="arabicPeriod" startAt="3"/>
              <a:defRPr/>
            </a:pPr>
            <a:r>
              <a:rPr lang="en-US" dirty="0" smtClean="0"/>
              <a:t>to promote, expand, and strengthen social welfare </a:t>
            </a:r>
            <a:r>
              <a:rPr lang="en-US" dirty="0" err="1" smtClean="0"/>
              <a:t>programmes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non-government agencies</a:t>
            </a:r>
            <a:r>
              <a:rPr lang="en-US" dirty="0" smtClean="0"/>
              <a:t>.</a:t>
            </a:r>
          </a:p>
          <a:p>
            <a:pPr marL="609600" indent="-609600" eaLnBrk="1" hangingPunct="1">
              <a:buFont typeface="+mj-lt"/>
              <a:buAutoNum type="arabicPeriod" startAt="3"/>
              <a:defRPr/>
            </a:pPr>
            <a:r>
              <a:rPr lang="en-US" dirty="0" smtClean="0"/>
              <a:t>to promote, strengthen and expand the </a:t>
            </a:r>
            <a:r>
              <a:rPr lang="en-US" dirty="0" smtClean="0">
                <a:solidFill>
                  <a:srgbClr val="FF0000"/>
                </a:solidFill>
              </a:rPr>
              <a:t>public sector </a:t>
            </a:r>
            <a:r>
              <a:rPr lang="en-US" dirty="0" smtClean="0"/>
              <a:t>social welfare </a:t>
            </a:r>
            <a:r>
              <a:rPr lang="en-US" dirty="0" err="1" smtClean="0"/>
              <a:t>programmes</a:t>
            </a:r>
            <a:r>
              <a:rPr lang="en-US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4" y="214290"/>
            <a:ext cx="10369868" cy="6357982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+mj-lt"/>
              <a:buAutoNum type="arabicPeriod" startAt="6"/>
              <a:defRPr/>
            </a:pPr>
            <a:r>
              <a:rPr lang="en-US" dirty="0" smtClean="0"/>
              <a:t>to develop and provide facilities and services for </a:t>
            </a:r>
            <a:r>
              <a:rPr lang="en-US" dirty="0" smtClean="0">
                <a:solidFill>
                  <a:srgbClr val="FF0000"/>
                </a:solidFill>
              </a:rPr>
              <a:t>welfare of the people </a:t>
            </a:r>
            <a:r>
              <a:rPr lang="en-US" dirty="0" smtClean="0"/>
              <a:t>in general and the oppressed and needy, disabled and under privileged in particular.</a:t>
            </a:r>
          </a:p>
          <a:p>
            <a:pPr marL="609600" indent="-609600" eaLnBrk="1" hangingPunct="1">
              <a:buFont typeface="+mj-lt"/>
              <a:buAutoNum type="arabicPeriod" startAt="6"/>
              <a:defRPr/>
            </a:pPr>
            <a:r>
              <a:rPr lang="en-US" dirty="0" smtClean="0"/>
              <a:t>to adopt measure for provision of social welfare services and facilities for the </a:t>
            </a:r>
            <a:r>
              <a:rPr lang="en-US" dirty="0" smtClean="0">
                <a:solidFill>
                  <a:srgbClr val="FF0000"/>
                </a:solidFill>
              </a:rPr>
              <a:t>minorities</a:t>
            </a:r>
            <a:r>
              <a:rPr lang="en-US" dirty="0" smtClean="0"/>
              <a:t>.</a:t>
            </a:r>
          </a:p>
          <a:p>
            <a:pPr marL="609600" indent="-609600" algn="l" eaLnBrk="1" hangingPunct="1">
              <a:buFont typeface="+mj-lt"/>
              <a:buAutoNum type="arabicPeriod" startAt="6"/>
              <a:defRPr/>
            </a:pPr>
            <a:r>
              <a:rPr lang="en-US" dirty="0" smtClean="0"/>
              <a:t>to develop services and facilities for the residents of </a:t>
            </a:r>
            <a:r>
              <a:rPr lang="en-US" dirty="0" smtClean="0">
                <a:solidFill>
                  <a:srgbClr val="FF0000"/>
                </a:solidFill>
              </a:rPr>
              <a:t>urban slums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rural backward </a:t>
            </a:r>
            <a:r>
              <a:rPr lang="en-US" dirty="0" smtClean="0"/>
              <a:t>and other under privileged areas.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4" y="762000"/>
            <a:ext cx="10369868" cy="5334000"/>
          </a:xfrm>
        </p:spPr>
        <p:txBody>
          <a:bodyPr/>
          <a:lstStyle/>
          <a:p>
            <a:pPr marL="609600" indent="-609600" eaLnBrk="1" hangingPunct="1">
              <a:buFont typeface="+mj-lt"/>
              <a:buAutoNum type="arabicPeriod" startAt="9"/>
              <a:defRPr/>
            </a:pPr>
            <a:r>
              <a:rPr lang="en-US" dirty="0" smtClean="0"/>
              <a:t>to take effective measures to eliminate social evils, recognizing “</a:t>
            </a:r>
            <a:r>
              <a:rPr lang="en-US" dirty="0" err="1" smtClean="0">
                <a:solidFill>
                  <a:srgbClr val="FF0000"/>
                </a:solidFill>
              </a:rPr>
              <a:t>Sifarish</a:t>
            </a:r>
            <a:r>
              <a:rPr lang="en-US" dirty="0" smtClean="0">
                <a:solidFill>
                  <a:srgbClr val="FF0000"/>
                </a:solidFill>
              </a:rPr>
              <a:t> System</a:t>
            </a:r>
            <a:r>
              <a:rPr lang="en-US" dirty="0" smtClean="0"/>
              <a:t>”  as such.</a:t>
            </a:r>
          </a:p>
          <a:p>
            <a:pPr marL="609600" indent="-609600" eaLnBrk="1" hangingPunct="1">
              <a:buFont typeface="+mj-lt"/>
              <a:buAutoNum type="arabicPeriod" startAt="9"/>
              <a:defRPr/>
            </a:pPr>
            <a:r>
              <a:rPr lang="en-US" dirty="0" smtClean="0"/>
              <a:t>to create conditions for integration of the under privileged and the </a:t>
            </a:r>
            <a:r>
              <a:rPr lang="en-US" dirty="0" smtClean="0">
                <a:solidFill>
                  <a:srgbClr val="FF0000"/>
                </a:solidFill>
              </a:rPr>
              <a:t>disabled </a:t>
            </a:r>
            <a:r>
              <a:rPr lang="en-US" dirty="0" smtClean="0"/>
              <a:t>into the mainstream of life.</a:t>
            </a:r>
          </a:p>
          <a:p>
            <a:pPr marL="609600" indent="-609600">
              <a:buFont typeface="+mj-lt"/>
              <a:buAutoNum type="arabicPeriod" startAt="11"/>
              <a:defRPr/>
            </a:pPr>
            <a:r>
              <a:rPr lang="en-US" dirty="0"/>
              <a:t>to eliminate all forms of  </a:t>
            </a:r>
            <a:r>
              <a:rPr lang="en-US" dirty="0">
                <a:solidFill>
                  <a:srgbClr val="FF0000"/>
                </a:solidFill>
              </a:rPr>
              <a:t>discrimination</a:t>
            </a:r>
          </a:p>
          <a:p>
            <a:pPr marL="609600" indent="-609600">
              <a:buFont typeface="+mj-lt"/>
              <a:buAutoNum type="arabicPeriod" startAt="11"/>
              <a:defRPr/>
            </a:pPr>
            <a:r>
              <a:rPr lang="en-US" dirty="0"/>
              <a:t>to protect from national and foreign </a:t>
            </a:r>
            <a:r>
              <a:rPr lang="en-US" dirty="0">
                <a:solidFill>
                  <a:srgbClr val="FF0000"/>
                </a:solidFill>
              </a:rPr>
              <a:t>exploitation </a:t>
            </a:r>
            <a:r>
              <a:rPr lang="en-US" dirty="0"/>
              <a:t>all vulnerable sections of the society.</a:t>
            </a:r>
          </a:p>
          <a:p>
            <a:pPr marL="609600" indent="-609600" eaLnBrk="1" hangingPunct="1">
              <a:buFont typeface="+mj-lt"/>
              <a:buAutoNum type="arabicPeriod" startAt="9"/>
              <a:defRPr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6104" y="1500174"/>
            <a:ext cx="10369868" cy="4595826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en-US" dirty="0" smtClean="0"/>
              <a:t>It was decided that these objectives would be obtained by </a:t>
            </a:r>
            <a:r>
              <a:rPr lang="en-US" dirty="0" smtClean="0">
                <a:solidFill>
                  <a:srgbClr val="FF0000"/>
                </a:solidFill>
              </a:rPr>
              <a:t>mobilizing mass media </a:t>
            </a:r>
            <a:r>
              <a:rPr lang="en-US" dirty="0" smtClean="0"/>
              <a:t>to create social awareness. 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en-US" dirty="0" smtClean="0"/>
              <a:t>The important role of the </a:t>
            </a:r>
            <a:r>
              <a:rPr lang="en-US" dirty="0" smtClean="0">
                <a:solidFill>
                  <a:srgbClr val="FF0000"/>
                </a:solidFill>
              </a:rPr>
              <a:t>voluntary efforts </a:t>
            </a:r>
            <a:r>
              <a:rPr lang="en-US" dirty="0" smtClean="0"/>
              <a:t>was considered to be </a:t>
            </a:r>
            <a:r>
              <a:rPr lang="en-US" dirty="0" smtClean="0">
                <a:solidFill>
                  <a:srgbClr val="FF0000"/>
                </a:solidFill>
              </a:rPr>
              <a:t>indispensable</a:t>
            </a:r>
            <a:r>
              <a:rPr lang="en-US" dirty="0" smtClean="0"/>
              <a:t> in the management of social services. </a:t>
            </a:r>
          </a:p>
          <a:p>
            <a:pPr marL="609600" indent="-609600" eaLnBrk="1" hangingPunct="1">
              <a:buFont typeface="+mj-lt"/>
              <a:buAutoNum type="arabicPeriod"/>
              <a:defRPr/>
            </a:pPr>
            <a:r>
              <a:rPr lang="en-US" dirty="0" smtClean="0"/>
              <a:t>The 8,000 and odd </a:t>
            </a:r>
            <a:r>
              <a:rPr lang="en-US" dirty="0" smtClean="0">
                <a:solidFill>
                  <a:srgbClr val="FF0000"/>
                </a:solidFill>
              </a:rPr>
              <a:t>voluntary social welfare agencies </a:t>
            </a:r>
            <a:r>
              <a:rPr lang="en-US" dirty="0" smtClean="0"/>
              <a:t>in the country would be coordinated.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576104" y="274638"/>
            <a:ext cx="1036986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/>
              <a:t>Implementation Strategy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TARGET GROUPS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sz="4000" dirty="0" smtClean="0"/>
              <a:t>The policy singled out target groups such as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children</a:t>
            </a:r>
            <a:r>
              <a:rPr lang="en-US" sz="3600" dirty="0" smtClean="0"/>
              <a:t>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/>
              <a:t>women,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senior citizens</a:t>
            </a:r>
            <a:r>
              <a:rPr lang="en-US" sz="3600" dirty="0" smtClean="0"/>
              <a:t>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/>
              <a:t>religious minorities,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the disabled</a:t>
            </a:r>
            <a:r>
              <a:rPr lang="en-US" sz="3600" dirty="0" smtClean="0"/>
              <a:t>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/>
              <a:t>beggars,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prisoners</a:t>
            </a:r>
            <a:r>
              <a:rPr lang="en-US" sz="3600" dirty="0" smtClean="0"/>
              <a:t>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>
                <a:solidFill>
                  <a:srgbClr val="FF0000"/>
                </a:solidFill>
              </a:rPr>
              <a:t>drug addicts</a:t>
            </a:r>
            <a:r>
              <a:rPr lang="en-US" sz="3600" dirty="0" smtClean="0"/>
              <a:t>,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/>
              <a:t>patients, </a:t>
            </a:r>
            <a:r>
              <a:rPr lang="en-US" sz="3600" dirty="0" smtClean="0">
                <a:solidFill>
                  <a:srgbClr val="FF0000"/>
                </a:solidFill>
              </a:rPr>
              <a:t>students </a:t>
            </a:r>
            <a:r>
              <a:rPr lang="en-US" sz="3600" dirty="0" smtClean="0"/>
              <a:t>and </a:t>
            </a:r>
          </a:p>
          <a:p>
            <a:pPr marL="1200150" lvl="1" indent="-742950">
              <a:buFont typeface="+mj-lt"/>
              <a:buAutoNum type="arabicPeriod"/>
              <a:defRPr/>
            </a:pPr>
            <a:r>
              <a:rPr lang="en-US" sz="3600" dirty="0" smtClean="0"/>
              <a:t>residents of slums and </a:t>
            </a:r>
            <a:r>
              <a:rPr lang="en-US" sz="3600" i="1" dirty="0" err="1" smtClean="0">
                <a:solidFill>
                  <a:srgbClr val="FF0000"/>
                </a:solidFill>
              </a:rPr>
              <a:t>katchi</a:t>
            </a:r>
            <a:r>
              <a:rPr lang="en-US" sz="3600" i="1" dirty="0" smtClean="0">
                <a:solidFill>
                  <a:srgbClr val="FF0000"/>
                </a:solidFill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</a:rPr>
              <a:t>abadies</a:t>
            </a:r>
            <a:r>
              <a:rPr lang="en-US" sz="36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F81C-DA64-4762-8727-0638908852B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08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08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624</Words>
  <Application>Microsoft Office PowerPoint</Application>
  <PresentationFormat>Custom</PresentationFormat>
  <Paragraphs>80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4th Social Welfare Policy in Pakistan, 1994</vt:lpstr>
      <vt:lpstr>Slide 2</vt:lpstr>
      <vt:lpstr>Sher Afghan Khan Niazi, 1994</vt:lpstr>
      <vt:lpstr>12 Objectives of the Policy</vt:lpstr>
      <vt:lpstr>Slide 5</vt:lpstr>
      <vt:lpstr>Slide 6</vt:lpstr>
      <vt:lpstr>Slide 7</vt:lpstr>
      <vt:lpstr>Implementation Strategy </vt:lpstr>
      <vt:lpstr>TARGET GROUPS</vt:lpstr>
      <vt:lpstr>REMEDIAL MEASURES </vt:lpstr>
      <vt:lpstr>Slide 11</vt:lpstr>
      <vt:lpstr>Slide 12</vt:lpstr>
      <vt:lpstr>Slide 13</vt:lpstr>
      <vt:lpstr>Fate of the Policy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Social Welfare Policy in Pakistan, 1994</dc:title>
  <dc:creator>Imran</dc:creator>
  <cp:lastModifiedBy>Imran</cp:lastModifiedBy>
  <cp:revision>16</cp:revision>
  <dcterms:created xsi:type="dcterms:W3CDTF">2016-04-06T11:43:52Z</dcterms:created>
  <dcterms:modified xsi:type="dcterms:W3CDTF">2017-04-10T05:29:09Z</dcterms:modified>
</cp:coreProperties>
</file>